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78.jpg" ContentType="image/jpeg"/>
  <Override PartName="/ppt/notesSlides/notesSlide46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5" r:id="rId4"/>
    <p:sldId id="298" r:id="rId5"/>
    <p:sldId id="307" r:id="rId6"/>
    <p:sldId id="311" r:id="rId7"/>
    <p:sldId id="312" r:id="rId8"/>
    <p:sldId id="316" r:id="rId9"/>
    <p:sldId id="31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338" r:id="rId43"/>
    <p:sldId id="341" r:id="rId44"/>
    <p:sldId id="342" r:id="rId45"/>
    <p:sldId id="343" r:id="rId46"/>
    <p:sldId id="282" r:id="rId47"/>
    <p:sldId id="344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0" autoAdjust="0"/>
  </p:normalViewPr>
  <p:slideViewPr>
    <p:cSldViewPr snapToGrid="0" snapToObjects="1">
      <p:cViewPr>
        <p:scale>
          <a:sx n="63" d="100"/>
          <a:sy n="63" d="100"/>
        </p:scale>
        <p:origin x="-151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sdeSantiago/NetworkAnalysisTalk/" TargetMode="External"/><Relationship Id="rId4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08143" y="4898687"/>
            <a:ext cx="262293" cy="623606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9088" y="374868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63191" y="3755162"/>
            <a:ext cx="468163" cy="176713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31197" y="3278751"/>
            <a:ext cx="398617" cy="149682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4179" y="3181555"/>
            <a:ext cx="398617" cy="1594017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125" y="20156"/>
            <a:ext cx="42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Mauro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2752932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facebook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502"/>
            <a:ext cx="8229600" cy="4896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(Make your own: http</a:t>
            </a:r>
            <a:r>
              <a:rPr lang="en-US" sz="2000" dirty="0"/>
              <a:t>://</a:t>
            </a:r>
            <a:r>
              <a:rPr lang="en-US" sz="2000" dirty="0" err="1"/>
              <a:t>snacourse.com</a:t>
            </a:r>
            <a:r>
              <a:rPr lang="en-US" sz="2000" dirty="0"/>
              <a:t>/</a:t>
            </a:r>
            <a:r>
              <a:rPr lang="en-US" sz="2000" dirty="0" err="1" smtClean="0"/>
              <a:t>getnet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4" name="Picture 3" descr="Screen Shot 2015-04-17 at 09.3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81" y="2096848"/>
            <a:ext cx="5475313" cy="4579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8394" y="4068201"/>
            <a:ext cx="1995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Portuguese speaking</a:t>
            </a:r>
          </a:p>
          <a:p>
            <a:endParaRPr lang="en-US" dirty="0"/>
          </a:p>
          <a:p>
            <a:r>
              <a:rPr lang="en-US" dirty="0" smtClean="0"/>
              <a:t>(London / Cambridge)</a:t>
            </a:r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6490753" y="2821807"/>
            <a:ext cx="503941" cy="33043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4694" y="2096848"/>
            <a:ext cx="1834343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8000"/>
                </a:solidFill>
              </a:rPr>
              <a:t>Tathiana</a:t>
            </a:r>
            <a:r>
              <a:rPr lang="en-US" b="1" dirty="0" smtClean="0">
                <a:solidFill>
                  <a:srgbClr val="008000"/>
                </a:solidFill>
              </a:rPr>
              <a:t> Santana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490753" y="2466180"/>
            <a:ext cx="503942" cy="577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261" y="508194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Cambridge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575" y="5606167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London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7093" y="2821807"/>
            <a:ext cx="16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Friends from home town</a:t>
            </a:r>
            <a:endParaRPr lang="en-US" dirty="0"/>
          </a:p>
        </p:txBody>
      </p:sp>
      <p:sp>
        <p:nvSpPr>
          <p:cNvPr id="14" name="Left Bracket 13"/>
          <p:cNvSpPr/>
          <p:nvPr/>
        </p:nvSpPr>
        <p:spPr>
          <a:xfrm>
            <a:off x="2378599" y="2466180"/>
            <a:ext cx="247295" cy="120217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>
            <a:off x="1791326" y="4345199"/>
            <a:ext cx="247295" cy="212480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40193" y="1878997"/>
            <a:ext cx="13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1420" y="452986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261" y="4068201"/>
            <a:ext cx="12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Science</a:t>
            </a:r>
            <a:endParaRPr lang="en-US" b="1" dirty="0"/>
          </a:p>
        </p:txBody>
      </p:sp>
      <p:sp>
        <p:nvSpPr>
          <p:cNvPr id="21" name="Right Bracket 20"/>
          <p:cNvSpPr/>
          <p:nvPr/>
        </p:nvSpPr>
        <p:spPr>
          <a:xfrm rot="16200000">
            <a:off x="5332673" y="1842275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7200" y="3468138"/>
            <a:ext cx="1334126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Tom Carroll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51349" y="3837470"/>
            <a:ext cx="927250" cy="6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err="1" smtClean="0"/>
              <a:t>andover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393977" y="1344707"/>
            <a:ext cx="5757219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308" y="5103673"/>
            <a:ext cx="3876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Ordered </a:t>
            </a:r>
            <a:r>
              <a:rPr lang="en-US" dirty="0"/>
              <a:t>sequences of biochemical reactions in a cell</a:t>
            </a:r>
          </a:p>
          <a:p>
            <a:r>
              <a:rPr lang="en-US" dirty="0" smtClean="0"/>
              <a:t>– Changes </a:t>
            </a:r>
            <a:r>
              <a:rPr lang="en-US" dirty="0"/>
              <a:t>induced by </a:t>
            </a:r>
          </a:p>
          <a:p>
            <a:r>
              <a:rPr lang="en-US" dirty="0" smtClean="0"/>
              <a:t>Receptor (</a:t>
            </a:r>
            <a:r>
              <a:rPr lang="en-US" dirty="0"/>
              <a:t>protein that receives and </a:t>
            </a:r>
          </a:p>
          <a:p>
            <a:r>
              <a:rPr lang="en-US" dirty="0"/>
              <a:t>responds to a stimulus) activation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6996" y="4821025"/>
            <a:ext cx="387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Protein complexes</a:t>
            </a:r>
          </a:p>
          <a:p>
            <a:r>
              <a:rPr lang="en-US" dirty="0" smtClean="0"/>
              <a:t>- Protein interactions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1556961"/>
            <a:ext cx="289194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</a:t>
            </a:r>
            <a:r>
              <a:rPr lang="en-US" dirty="0" smtClean="0"/>
              <a:t>involves: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activation of the transcription factor NF-</a:t>
            </a:r>
            <a:r>
              <a:rPr lang="en-US" dirty="0" err="1" smtClean="0"/>
              <a:t>kB</a:t>
            </a:r>
            <a:r>
              <a:rPr lang="en-US" dirty="0"/>
              <a:t> </a:t>
            </a:r>
            <a:r>
              <a:rPr lang="en-US" dirty="0" smtClean="0"/>
              <a:t>(RELA, PML, AEBP1, TRIM28, RUNX1)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</a:t>
            </a:r>
            <a:r>
              <a:rPr lang="en-US" dirty="0" smtClean="0"/>
              <a:t>apoptosis (KLF5, KLF6, USF2, NFIB)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promotion </a:t>
            </a:r>
            <a:r>
              <a:rPr lang="en-US" dirty="0"/>
              <a:t>of </a:t>
            </a:r>
            <a:r>
              <a:rPr lang="en-US" dirty="0" smtClean="0"/>
              <a:t>angiogenesis</a:t>
            </a:r>
            <a:r>
              <a:rPr lang="en-US" dirty="0"/>
              <a:t> </a:t>
            </a:r>
            <a:r>
              <a:rPr lang="en-US" dirty="0" smtClean="0"/>
              <a:t>and stimulation </a:t>
            </a:r>
            <a:r>
              <a:rPr lang="en-US" dirty="0"/>
              <a:t>of invasion/</a:t>
            </a:r>
            <a:r>
              <a:rPr lang="en-US" dirty="0" smtClean="0"/>
              <a:t>metastasis (TWIST1, GLI3, TRIM29)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16806" r="34339" b="17073"/>
          <a:stretch/>
        </p:blipFill>
        <p:spPr>
          <a:xfrm>
            <a:off x="4702121" y="2176823"/>
            <a:ext cx="4137079" cy="3777683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63779" y="2606756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5471" y="5496425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99593" y="2790500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" y="4271474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826" y="4206423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53" y="1216653"/>
            <a:ext cx="5495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has been shown that genetic deletion he RELA/p65 subunit of NF-</a:t>
            </a:r>
            <a:r>
              <a:rPr lang="en-US" dirty="0" err="1"/>
              <a:t>kB</a:t>
            </a:r>
            <a:r>
              <a:rPr lang="en-US" dirty="0"/>
              <a:t> is able to suppress KRAS-induced </a:t>
            </a:r>
            <a:r>
              <a:rPr lang="en-US" dirty="0" err="1"/>
              <a:t>tumorigenesis</a:t>
            </a:r>
            <a:r>
              <a:rPr lang="en-US" dirty="0"/>
              <a:t> in lung (</a:t>
            </a:r>
            <a:r>
              <a:rPr lang="en-US" dirty="0" err="1"/>
              <a:t>Bassères</a:t>
            </a:r>
            <a:r>
              <a:rPr lang="en-US" dirty="0"/>
              <a:t> et al, 2010).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6655" y="1107481"/>
            <a:ext cx="2872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 plays a role in the hippo pathway (kinase cascade that regulates cell proliferation, migration/invasion)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9" y="3910220"/>
            <a:ext cx="6148074" cy="2705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905826" y="1756245"/>
            <a:ext cx="37809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we obtain a gene expression ‘readout’ of these SNPs?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827" y="2392988"/>
            <a:ext cx="42381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How heterogeneous are the mechanisms through which SNPs work?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4849" y="3060077"/>
            <a:ext cx="4004976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gene expression ‘readout’ of SNPs be extended to include the effects of interaction with exposures?</a:t>
            </a:r>
          </a:p>
        </p:txBody>
      </p:sp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</a:t>
            </a:r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</a:p>
          <a:p>
            <a:r>
              <a:rPr lang="en-US" sz="3000" dirty="0">
                <a:hlinkClick r:id="rId3"/>
              </a:rPr>
              <a:t>https://github.com/InesdeSantiago/</a:t>
            </a:r>
            <a:r>
              <a:rPr lang="en-US" sz="3000" dirty="0" smtClean="0">
                <a:hlinkClick r:id="rId3"/>
              </a:rPr>
              <a:t>NetworkAnalysisTalk_April2015/</a:t>
            </a:r>
            <a:endParaRPr lang="en-US" sz="3000" dirty="0" smtClean="0"/>
          </a:p>
          <a:p>
            <a:endParaRPr lang="en-US" sz="3000" dirty="0" smtClean="0"/>
          </a:p>
        </p:txBody>
      </p:sp>
      <p:pic>
        <p:nvPicPr>
          <p:cNvPr id="3" name="Picture 2" descr="images-inde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42" y="3480411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513958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</a:p>
          <a:p>
            <a:r>
              <a:rPr lang="en-US" dirty="0" smtClean="0"/>
              <a:t>(network analysis)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 (Lung cancer)</a:t>
            </a:r>
          </a:p>
          <a:p>
            <a:r>
              <a:rPr lang="en-US" dirty="0" smtClean="0"/>
              <a:t>Kerstin Meyer  (Breast cancer)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2914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872" y="1672350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Examples of 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821208"/>
            <a:ext cx="5037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 err="1" smtClean="0"/>
              <a:t>Coimmunoprecipitation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522251"/>
            <a:ext cx="507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Experimental </a:t>
            </a:r>
            <a:r>
              <a:rPr lang="en-US" dirty="0"/>
              <a:t>knowledge on metabolism and various other functions of the </a:t>
            </a:r>
            <a:r>
              <a:rPr lang="en-US" dirty="0" smtClean="0"/>
              <a:t>cell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by </a:t>
            </a:r>
            <a:r>
              <a:rPr lang="en-US" dirty="0"/>
              <a:t>large scale multiple perturbation data (Sachs et al Science 2005)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99" y="5782534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779302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1969</Words>
  <Application>Microsoft Macintosh PowerPoint</Application>
  <PresentationFormat>On-screen Show (4:3)</PresentationFormat>
  <Paragraphs>346</Paragraphs>
  <Slides>48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Network based analysis for the identification of key regulatory genes in cancer</vt:lpstr>
      <vt:lpstr>Network biology</vt:lpstr>
      <vt:lpstr>The facebook network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ARACNe: reverse engineering regulatory networks </vt:lpstr>
      <vt:lpstr>ARACNe: reverse engineering regulatory networks </vt:lpstr>
      <vt:lpstr>Mutual Information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 de Santiago</cp:lastModifiedBy>
  <cp:revision>82</cp:revision>
  <dcterms:created xsi:type="dcterms:W3CDTF">2015-03-26T15:30:29Z</dcterms:created>
  <dcterms:modified xsi:type="dcterms:W3CDTF">2015-04-17T08:44:10Z</dcterms:modified>
</cp:coreProperties>
</file>